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8" r:id="rId3"/>
    <p:sldId id="351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8" r:id="rId15"/>
    <p:sldId id="267" r:id="rId16"/>
    <p:sldId id="271" r:id="rId17"/>
    <p:sldId id="349" r:id="rId18"/>
    <p:sldId id="341" r:id="rId19"/>
    <p:sldId id="345" r:id="rId20"/>
    <p:sldId id="346" r:id="rId21"/>
    <p:sldId id="350" r:id="rId22"/>
    <p:sldId id="347" r:id="rId23"/>
    <p:sldId id="342" r:id="rId24"/>
    <p:sldId id="352" r:id="rId25"/>
    <p:sldId id="278" r:id="rId26"/>
    <p:sldId id="353" r:id="rId27"/>
    <p:sldId id="343" r:id="rId28"/>
    <p:sldId id="344" r:id="rId29"/>
    <p:sldId id="340" r:id="rId30"/>
    <p:sldId id="292" r:id="rId31"/>
    <p:sldId id="316" r:id="rId32"/>
  </p:sldIdLst>
  <p:sldSz cx="9144000" cy="5143500" type="screen16x9"/>
  <p:notesSz cx="6858000" cy="9144000"/>
  <p:embeddedFontLst>
    <p:embeddedFont>
      <p:font typeface="Libre Franklin" pitchFamily="2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12" userDrawn="1">
          <p15:clr>
            <a:srgbClr val="A4A3A4"/>
          </p15:clr>
        </p15:guide>
        <p15:guide id="2" pos="816" userDrawn="1">
          <p15:clr>
            <a:srgbClr val="A4A3A4"/>
          </p15:clr>
        </p15:guide>
        <p15:guide id="3" orient="horz" pos="948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8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86136"/>
  </p:normalViewPr>
  <p:slideViewPr>
    <p:cSldViewPr snapToGrid="0">
      <p:cViewPr varScale="1">
        <p:scale>
          <a:sx n="159" d="100"/>
          <a:sy n="159" d="100"/>
        </p:scale>
        <p:origin x="960" y="184"/>
      </p:cViewPr>
      <p:guideLst>
        <p:guide orient="horz" pos="3012"/>
        <p:guide pos="816"/>
        <p:guide orient="horz" pos="948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GohperCon</a:t>
            </a:r>
            <a:r>
              <a:rPr lang="en-US" dirty="0"/>
              <a:t> sent me an Amazon gift card for all this equipment</a:t>
            </a:r>
          </a:p>
          <a:p>
            <a:r>
              <a:rPr lang="en-US" dirty="0"/>
              <a:t>I used my Sony to record video</a:t>
            </a:r>
          </a:p>
          <a:p>
            <a:r>
              <a:rPr lang="en-US" dirty="0"/>
              <a:t>Spent 3-4 hours getting setup right.  Used something called OBS Studio</a:t>
            </a:r>
          </a:p>
        </p:txBody>
      </p:sp>
    </p:spTree>
    <p:extLst>
      <p:ext uri="{BB962C8B-B14F-4D97-AF65-F5344CB8AC3E}">
        <p14:creationId xmlns:p14="http://schemas.microsoft.com/office/powerpoint/2010/main" val="530400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two full attempts to record this</a:t>
            </a:r>
          </a:p>
          <a:p>
            <a:r>
              <a:rPr lang="en-US" dirty="0"/>
              <a:t>I did a dry-run internally in front of our Go user group</a:t>
            </a:r>
          </a:p>
          <a:p>
            <a:r>
              <a:rPr lang="en-US" dirty="0"/>
              <a:t>I also did a 30 minute version of this talk for </a:t>
            </a:r>
            <a:r>
              <a:rPr lang="en-US" dirty="0" err="1"/>
              <a:t>Dgraph</a:t>
            </a:r>
            <a:r>
              <a:rPr lang="en-US" dirty="0"/>
              <a:t> community</a:t>
            </a:r>
          </a:p>
        </p:txBody>
      </p:sp>
    </p:spTree>
    <p:extLst>
      <p:ext uri="{BB962C8B-B14F-4D97-AF65-F5344CB8AC3E}">
        <p14:creationId xmlns:p14="http://schemas.microsoft.com/office/powerpoint/2010/main" val="103724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69f7996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69f7996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69f7996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69f7996f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buSzPts val="1100"/>
              <a:buFont typeface="Arial" panose="020B0604020202020204" pitchFamily="34" charset="0"/>
              <a:buChar char="●"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Professionally</a:t>
            </a:r>
            <a:r>
              <a:rPr lang="en" dirty="0"/>
              <a:t>, I have the most experience with the JVM languages: Scala, Java and Groovy.</a:t>
            </a:r>
          </a:p>
          <a:p>
            <a:pPr rtl="0">
              <a:buSzPts val="1100"/>
              <a:buFont typeface="Arial" panose="020B0604020202020204" pitchFamily="34" charset="0"/>
              <a:buChar char="●"/>
            </a:pPr>
            <a:r>
              <a:rPr lang="en" dirty="0"/>
              <a:t>I’ve also done a couple of projects in Python and Ruby</a:t>
            </a:r>
          </a:p>
          <a:p>
            <a:pPr rtl="0">
              <a:buSzPts val="1100"/>
              <a:buFont typeface="Arial" panose="020B0604020202020204" pitchFamily="34" charset="0"/>
              <a:buChar char="●"/>
            </a:pPr>
            <a:r>
              <a:rPr lang="en" dirty="0"/>
              <a:t>A long time ago, I did C and C++ programming at Netscape</a:t>
            </a:r>
          </a:p>
          <a:p>
            <a:pPr rtl="0">
              <a:buSzPts val="1100"/>
              <a:buFont typeface="Arial" panose="020B0604020202020204" pitchFamily="34" charset="0"/>
              <a:buChar char="●"/>
            </a:pPr>
            <a:r>
              <a:rPr lang="en" dirty="0"/>
              <a:t>I started programming in Go a little over a year ago, when I joined the New York 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3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9f7996f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9f7996f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70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Assets refer to each other by the URI</a:t>
            </a:r>
          </a:p>
          <a:p>
            <a:r>
              <a:rPr lang="en-US" dirty="0"/>
              <a:t>Assets are often shared across different assets (e.g., Subject)</a:t>
            </a:r>
          </a:p>
          <a:p>
            <a:r>
              <a:rPr lang="en-US" dirty="0"/>
              <a:t>Click - Assets are re-used across different instances (e.g., Section, Subject from Article 1, Article 2)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6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Assets are effectively published sequentially (more on this in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walk through the high-level parts of the algorithm.  In practice there are a few more steps, but these are the key steps</a:t>
            </a:r>
          </a:p>
          <a:p>
            <a:r>
              <a:rPr lang="en-US" dirty="0"/>
              <a:t>1. Encode each asset into essential parts: unique id, publication dates, references to other assets, fingerprint “MD5”</a:t>
            </a:r>
          </a:p>
          <a:p>
            <a:r>
              <a:rPr lang="en-US" dirty="0"/>
              <a:t>2. Insert into a key value database, using timestamp as key.  Adjust nanoseconds to make timestamp unique</a:t>
            </a:r>
          </a:p>
          <a:p>
            <a:r>
              <a:rPr lang="en-US" dirty="0"/>
              <a:t>3. Doing this allows us to iterate by timestamp, from earliest to most recent</a:t>
            </a:r>
          </a:p>
        </p:txBody>
      </p:sp>
    </p:spTree>
    <p:extLst>
      <p:ext uri="{BB962C8B-B14F-4D97-AF65-F5344CB8AC3E}">
        <p14:creationId xmlns:p14="http://schemas.microsoft.com/office/powerpoint/2010/main" val="298527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9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23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>
                <a:solidFill>
                  <a:srgbClr val="00ADD8"/>
                </a:solidFill>
                <a:latin typeface="Libre Franklin" pitchFamily="2" charset="7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 hasCustomPrompt="1"/>
          </p:nvPr>
        </p:nvSpPr>
        <p:spPr>
          <a:xfrm>
            <a:off x="159300" y="923875"/>
            <a:ext cx="8861700" cy="4074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Font typeface="Libre Franklin"/>
              <a:buChar char="●"/>
              <a:defRPr sz="2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74650">
              <a:spcBef>
                <a:spcPts val="0"/>
              </a:spcBef>
              <a:spcAft>
                <a:spcPts val="0"/>
              </a:spcAft>
              <a:buSzPts val="2300"/>
              <a:buFont typeface="Libre Franklin"/>
              <a:buChar char="○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■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●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○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■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●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74650">
              <a:spcBef>
                <a:spcPts val="1600"/>
              </a:spcBef>
              <a:spcAft>
                <a:spcPts val="0"/>
              </a:spcAft>
              <a:buSzPts val="2300"/>
              <a:buFont typeface="Libre Franklin"/>
              <a:buChar char="○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74650">
              <a:spcBef>
                <a:spcPts val="1600"/>
              </a:spcBef>
              <a:spcAft>
                <a:spcPts val="1600"/>
              </a:spcAft>
              <a:buSzPts val="2300"/>
              <a:buFont typeface="Libre Franklin"/>
              <a:buChar char="■"/>
              <a:defRPr sz="23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dirty="0"/>
              <a:t>Test</a:t>
            </a:r>
          </a:p>
          <a:p>
            <a:pPr lvl="1"/>
            <a:endParaRPr lang="en-US"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47275" y="216425"/>
            <a:ext cx="77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  <a:latin typeface="Libre Franklin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9pPr>
          </a:lstStyle>
          <a:p>
            <a:endParaRPr dirty="0"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75" y="90350"/>
            <a:ext cx="646474" cy="7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47275" y="216425"/>
            <a:ext cx="77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  <a:latin typeface="Libre Franklin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800"/>
              <a:buNone/>
              <a:defRPr>
                <a:solidFill>
                  <a:srgbClr val="00ADD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75" y="90350"/>
            <a:ext cx="646474" cy="7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inyurl.com/dd-nyt-59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phercon.com/agenda/speakers/608793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papercall.io/gophercon-2020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952654" y="4210868"/>
            <a:ext cx="2061300" cy="710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Doug Donohoe</a:t>
            </a:r>
            <a:br>
              <a:rPr lang="en" sz="2000" i="1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200" i="1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(he/him/his)</a:t>
            </a:r>
            <a:endParaRPr sz="1200" i="1" dirty="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00" y="587936"/>
            <a:ext cx="6977600" cy="9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313563" y="1803710"/>
            <a:ext cx="48633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ADD8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My Road to GopherCon 2020</a:t>
            </a:r>
            <a:endParaRPr sz="2600" dirty="0">
              <a:solidFill>
                <a:srgbClr val="00ADD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6BCB55-196A-6E47-B407-237BBF7D3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33" y="2290514"/>
            <a:ext cx="2900077" cy="25684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1A1F-CB8F-D94C-906B-9E63250B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wait…</a:t>
            </a:r>
          </a:p>
        </p:txBody>
      </p:sp>
      <p:pic>
        <p:nvPicPr>
          <p:cNvPr id="3078" name="Picture 6" descr="loop time GIF by Psyklon">
            <a:extLst>
              <a:ext uri="{FF2B5EF4-FFF2-40B4-BE49-F238E27FC236}">
                <a16:creationId xmlns:a16="http://schemas.microsoft.com/office/drawing/2014/main" id="{A9F4677B-66F1-744C-B1C5-5713E28F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45" y="1101765"/>
            <a:ext cx="3825310" cy="382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90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194CAF-0662-DA48-B637-62F93930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Notified of selection on February 12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r>
              <a:rPr lang="en-US" dirty="0"/>
              <a:t>Procrastination (I’ve got 4.5 months until June 22</a:t>
            </a:r>
            <a:r>
              <a:rPr lang="en-US" baseline="30000" dirty="0"/>
              <a:t>nd</a:t>
            </a:r>
            <a:r>
              <a:rPr lang="en-US" dirty="0"/>
              <a:t>!)</a:t>
            </a:r>
          </a:p>
          <a:p>
            <a:r>
              <a:rPr lang="en-US" dirty="0"/>
              <a:t>March 12</a:t>
            </a:r>
            <a:r>
              <a:rPr lang="en-US" baseline="30000" dirty="0"/>
              <a:t>th</a:t>
            </a:r>
            <a:r>
              <a:rPr lang="en-US" dirty="0"/>
              <a:t> -         Covid</a:t>
            </a:r>
          </a:p>
          <a:p>
            <a:r>
              <a:rPr lang="en-US" dirty="0"/>
              <a:t>April 29</a:t>
            </a:r>
            <a:r>
              <a:rPr lang="en-US" baseline="30000" dirty="0"/>
              <a:t>th</a:t>
            </a:r>
            <a:r>
              <a:rPr lang="en-US" dirty="0"/>
              <a:t> – Conference postponed to Nov 13</a:t>
            </a:r>
            <a:r>
              <a:rPr lang="en-US" baseline="30000" dirty="0"/>
              <a:t>th</a:t>
            </a:r>
          </a:p>
          <a:p>
            <a:r>
              <a:rPr lang="en-US" dirty="0"/>
              <a:t>More Procrastination (I’ve got 5.5 months!)</a:t>
            </a:r>
          </a:p>
          <a:p>
            <a:r>
              <a:rPr lang="en-US" dirty="0"/>
              <a:t>July 10</a:t>
            </a:r>
            <a:r>
              <a:rPr lang="en-US" baseline="30000" dirty="0"/>
              <a:t>th</a:t>
            </a:r>
            <a:r>
              <a:rPr lang="en-US" dirty="0"/>
              <a:t> - Conference changed to </a:t>
            </a:r>
            <a:r>
              <a:rPr lang="en-US" dirty="0" err="1"/>
              <a:t>GoVirCon</a:t>
            </a:r>
            <a:r>
              <a:rPr lang="en-US" dirty="0"/>
              <a:t> Nov 9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More Procrastination (I’ve still got 4 months!)</a:t>
            </a:r>
          </a:p>
          <a:p>
            <a:r>
              <a:rPr lang="en-US" dirty="0"/>
              <a:t>September 2</a:t>
            </a:r>
            <a:r>
              <a:rPr lang="en-US" baseline="30000" dirty="0"/>
              <a:t>nd</a:t>
            </a:r>
            <a:r>
              <a:rPr lang="en-US" dirty="0"/>
              <a:t> – Conference organizers reach about about how to record my talk with new 10/9 deadline!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338FB-6E3D-7C49-B1C4-1EDACF8E8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9E60C-0AB3-FA4C-9591-6DE2E1BE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681" y="1872641"/>
            <a:ext cx="564393" cy="5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9FCB-6680-A341-BFDC-ACBA1A68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I’ve Got a Month to Write My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17BE6-BE25-1842-BDB3-53AAF7E2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961111"/>
            <a:ext cx="3683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C5567-A3D1-D54A-9B6B-317F7A5C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done some work to start with.  I published a related NYT Open article in July</a:t>
            </a:r>
          </a:p>
          <a:p>
            <a:pPr lvl="1"/>
            <a:r>
              <a:rPr lang="en-US" dirty="0">
                <a:hlinkClick r:id="rId2"/>
              </a:rPr>
              <a:t>https://tinyurl.com/dd-nyt-59</a:t>
            </a:r>
            <a:endParaRPr lang="en-US" dirty="0"/>
          </a:p>
          <a:p>
            <a:pPr lvl="1"/>
            <a:r>
              <a:rPr lang="en-US" dirty="0"/>
              <a:t>Writing took about 20 hours</a:t>
            </a:r>
          </a:p>
          <a:p>
            <a:r>
              <a:rPr lang="en-US" dirty="0"/>
              <a:t>First slide created September 11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  <a:p>
            <a:r>
              <a:rPr lang="en-US" dirty="0"/>
              <a:t>Ended up with 60 slides for a 45 </a:t>
            </a:r>
            <a:br>
              <a:rPr lang="en-US" dirty="0"/>
            </a:br>
            <a:r>
              <a:rPr lang="en-US" dirty="0"/>
              <a:t>minute talk</a:t>
            </a:r>
          </a:p>
          <a:p>
            <a:r>
              <a:rPr lang="en-US" dirty="0"/>
              <a:t>Took about 40 hours to create + refine</a:t>
            </a:r>
          </a:p>
          <a:p>
            <a:r>
              <a:rPr lang="en-US" dirty="0"/>
              <a:t>Here are four of my favorites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7072F9-C8A1-B245-A285-AE17B5B8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Get to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9EE4E-63EF-444E-BF3B-1BDD95C8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82" y="1559489"/>
            <a:ext cx="2977087" cy="25615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9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E0F07-CD4D-104D-82C9-AA38651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#1</a:t>
            </a:r>
          </a:p>
        </p:txBody>
      </p:sp>
    </p:spTree>
    <p:extLst>
      <p:ext uri="{BB962C8B-B14F-4D97-AF65-F5344CB8AC3E}">
        <p14:creationId xmlns:p14="http://schemas.microsoft.com/office/powerpoint/2010/main" val="54742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FB9-3D6F-D148-973D-F41C0AF2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Refer to Each Other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47239B-7DEB-DA4D-BA4A-1DAC281EBEF3}"/>
              </a:ext>
            </a:extLst>
          </p:cNvPr>
          <p:cNvSpPr/>
          <p:nvPr/>
        </p:nvSpPr>
        <p:spPr>
          <a:xfrm>
            <a:off x="2769198" y="3938975"/>
            <a:ext cx="799300" cy="799300"/>
          </a:xfrm>
          <a:prstGeom prst="roundRect">
            <a:avLst/>
          </a:prstGeom>
          <a:solidFill>
            <a:srgbClr val="FF40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Person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BF478E-3E24-FD43-B65D-5EDC473C345B}"/>
              </a:ext>
            </a:extLst>
          </p:cNvPr>
          <p:cNvSpPr/>
          <p:nvPr/>
        </p:nvSpPr>
        <p:spPr>
          <a:xfrm>
            <a:off x="1353874" y="1174680"/>
            <a:ext cx="799300" cy="7993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Article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C335B31-BC5F-834A-B623-F399929E238F}"/>
              </a:ext>
            </a:extLst>
          </p:cNvPr>
          <p:cNvSpPr/>
          <p:nvPr/>
        </p:nvSpPr>
        <p:spPr>
          <a:xfrm>
            <a:off x="2769198" y="1574330"/>
            <a:ext cx="799300" cy="799300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Image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6D08C5-A203-D545-B88C-5CD702332E8E}"/>
              </a:ext>
            </a:extLst>
          </p:cNvPr>
          <p:cNvSpPr/>
          <p:nvPr/>
        </p:nvSpPr>
        <p:spPr>
          <a:xfrm>
            <a:off x="2769198" y="2759185"/>
            <a:ext cx="799300" cy="799300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Section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AFADD1-CCC6-6241-821A-F621C39A8220}"/>
              </a:ext>
            </a:extLst>
          </p:cNvPr>
          <p:cNvSpPr/>
          <p:nvPr/>
        </p:nvSpPr>
        <p:spPr>
          <a:xfrm>
            <a:off x="3982048" y="2172100"/>
            <a:ext cx="799300" cy="799300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Subject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A7EDCA2-CA47-664B-9DDD-446F568B2D5F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>
            <a:off x="2153174" y="1574330"/>
            <a:ext cx="616024" cy="3996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64DF4BF-AD5D-834B-BD60-A05C9F2B13B5}"/>
              </a:ext>
            </a:extLst>
          </p:cNvPr>
          <p:cNvCxnSpPr>
            <a:cxnSpLocks/>
            <a:stCxn id="45" idx="3"/>
            <a:endCxn id="7" idx="1"/>
          </p:cNvCxnSpPr>
          <p:nvPr/>
        </p:nvCxnSpPr>
        <p:spPr>
          <a:xfrm>
            <a:off x="2153174" y="1574330"/>
            <a:ext cx="1828874" cy="997420"/>
          </a:xfrm>
          <a:prstGeom prst="bentConnector3">
            <a:avLst>
              <a:gd name="adj1" fmla="val 1701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1712B9D-A538-CD4A-9221-8185A4698E70}"/>
              </a:ext>
            </a:extLst>
          </p:cNvPr>
          <p:cNvCxnSpPr>
            <a:stCxn id="45" idx="3"/>
            <a:endCxn id="48" idx="1"/>
          </p:cNvCxnSpPr>
          <p:nvPr/>
        </p:nvCxnSpPr>
        <p:spPr>
          <a:xfrm>
            <a:off x="2153174" y="1574330"/>
            <a:ext cx="616024" cy="1584505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D4E2F0E-1F11-3744-A9B9-7D32D26C7B33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153174" y="1574330"/>
            <a:ext cx="616024" cy="276429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F81B65A-D771-5E4A-AE51-6D82D948E624}"/>
              </a:ext>
            </a:extLst>
          </p:cNvPr>
          <p:cNvCxnSpPr>
            <a:cxnSpLocks/>
            <a:stCxn id="47" idx="3"/>
            <a:endCxn id="7" idx="0"/>
          </p:cNvCxnSpPr>
          <p:nvPr/>
        </p:nvCxnSpPr>
        <p:spPr>
          <a:xfrm>
            <a:off x="3568498" y="1973980"/>
            <a:ext cx="813200" cy="19812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6D4D48-B361-0043-8978-5BCCF9E42FFA}"/>
              </a:ext>
            </a:extLst>
          </p:cNvPr>
          <p:cNvGrpSpPr/>
          <p:nvPr/>
        </p:nvGrpSpPr>
        <p:grpSpPr>
          <a:xfrm>
            <a:off x="3568499" y="1174680"/>
            <a:ext cx="4221627" cy="3563595"/>
            <a:chOff x="2762250" y="1174680"/>
            <a:chExt cx="4221627" cy="356359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C723343-10B4-B546-8090-7F092D473F15}"/>
                </a:ext>
              </a:extLst>
            </p:cNvPr>
            <p:cNvSpPr/>
            <p:nvPr/>
          </p:nvSpPr>
          <p:spPr>
            <a:xfrm>
              <a:off x="4769253" y="1174680"/>
              <a:ext cx="799300" cy="799300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Article</a:t>
              </a:r>
              <a:b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</a:br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2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8679257-FC0E-E849-87E0-76DA428C114D}"/>
                </a:ext>
              </a:extLst>
            </p:cNvPr>
            <p:cNvSpPr/>
            <p:nvPr/>
          </p:nvSpPr>
          <p:spPr>
            <a:xfrm>
              <a:off x="6184577" y="1588175"/>
              <a:ext cx="799300" cy="799300"/>
            </a:xfrm>
            <a:prstGeom prst="roundRect">
              <a:avLst/>
            </a:prstGeom>
            <a:solidFill>
              <a:srgbClr val="00B0F0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Image</a:t>
              </a:r>
              <a:b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</a:br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2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CDF9ADB7-DB09-F44B-BC91-097AD3CAD9D1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568553" y="1574330"/>
              <a:ext cx="616024" cy="41349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95609AB4-F2CB-584D-8EF6-94C4BA162524}"/>
                </a:ext>
              </a:extLst>
            </p:cNvPr>
            <p:cNvCxnSpPr>
              <a:cxnSpLocks/>
              <a:stCxn id="26" idx="2"/>
              <a:endCxn id="7" idx="3"/>
            </p:cNvCxnSpPr>
            <p:nvPr/>
          </p:nvCxnSpPr>
          <p:spPr>
            <a:xfrm rot="5400000">
              <a:off x="5187526" y="1175048"/>
              <a:ext cx="184275" cy="260912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801C88DE-0E8D-D04D-9E17-E6F55BCEF5F0}"/>
                </a:ext>
              </a:extLst>
            </p:cNvPr>
            <p:cNvCxnSpPr>
              <a:cxnSpLocks/>
              <a:stCxn id="25" idx="2"/>
              <a:endCxn id="48" idx="3"/>
            </p:cNvCxnSpPr>
            <p:nvPr/>
          </p:nvCxnSpPr>
          <p:spPr>
            <a:xfrm rot="5400000">
              <a:off x="3373149" y="1363080"/>
              <a:ext cx="1184855" cy="240665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FDA7F93-C828-9943-A858-2023195B9441}"/>
                </a:ext>
              </a:extLst>
            </p:cNvPr>
            <p:cNvSpPr/>
            <p:nvPr/>
          </p:nvSpPr>
          <p:spPr>
            <a:xfrm>
              <a:off x="6184577" y="3938975"/>
              <a:ext cx="799300" cy="799300"/>
            </a:xfrm>
            <a:prstGeom prst="roundRect">
              <a:avLst/>
            </a:prstGeom>
            <a:solidFill>
              <a:srgbClr val="FF40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Person</a:t>
              </a:r>
              <a:b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</a:br>
              <a:r>
                <a:rPr lang="en-US" sz="1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bre Franklin" pitchFamily="2" charset="77"/>
                </a:rPr>
                <a:t>2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E3FEDB5-85E2-1347-9712-38CA66C170A2}"/>
                </a:ext>
              </a:extLst>
            </p:cNvPr>
            <p:cNvCxnSpPr>
              <a:cxnSpLocks/>
              <a:stCxn id="25" idx="2"/>
              <a:endCxn id="37" idx="1"/>
            </p:cNvCxnSpPr>
            <p:nvPr/>
          </p:nvCxnSpPr>
          <p:spPr>
            <a:xfrm rot="16200000" flipH="1">
              <a:off x="4494418" y="2648465"/>
              <a:ext cx="2364645" cy="101567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4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 animBg="1"/>
      <p:bldP spid="47" grpId="0" animBg="1"/>
      <p:bldP spid="4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6FB9-3D6F-D148-973D-F41C0AF2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 Are Published in Topological Order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BF478E-3E24-FD43-B65D-5EDC473C345B}"/>
              </a:ext>
            </a:extLst>
          </p:cNvPr>
          <p:cNvSpPr/>
          <p:nvPr/>
        </p:nvSpPr>
        <p:spPr>
          <a:xfrm>
            <a:off x="1353874" y="1174680"/>
            <a:ext cx="799300" cy="7993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Article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C335B31-BC5F-834A-B623-F399929E238F}"/>
              </a:ext>
            </a:extLst>
          </p:cNvPr>
          <p:cNvSpPr/>
          <p:nvPr/>
        </p:nvSpPr>
        <p:spPr>
          <a:xfrm>
            <a:off x="2769198" y="1574330"/>
            <a:ext cx="799300" cy="799300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Image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6D08C5-A203-D545-B88C-5CD702332E8E}"/>
              </a:ext>
            </a:extLst>
          </p:cNvPr>
          <p:cNvSpPr/>
          <p:nvPr/>
        </p:nvSpPr>
        <p:spPr>
          <a:xfrm>
            <a:off x="2769198" y="2759185"/>
            <a:ext cx="799300" cy="799300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Section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47239B-7DEB-DA4D-BA4A-1DAC281EBEF3}"/>
              </a:ext>
            </a:extLst>
          </p:cNvPr>
          <p:cNvSpPr/>
          <p:nvPr/>
        </p:nvSpPr>
        <p:spPr>
          <a:xfrm>
            <a:off x="2769198" y="3938975"/>
            <a:ext cx="799300" cy="799300"/>
          </a:xfrm>
          <a:prstGeom prst="roundRect">
            <a:avLst/>
          </a:prstGeom>
          <a:solidFill>
            <a:srgbClr val="FF40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Person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AFADD1-CCC6-6241-821A-F621C39A8220}"/>
              </a:ext>
            </a:extLst>
          </p:cNvPr>
          <p:cNvSpPr/>
          <p:nvPr/>
        </p:nvSpPr>
        <p:spPr>
          <a:xfrm>
            <a:off x="3982048" y="2172100"/>
            <a:ext cx="799300" cy="799300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Subject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C723343-10B4-B546-8090-7F092D473F15}"/>
              </a:ext>
            </a:extLst>
          </p:cNvPr>
          <p:cNvSpPr/>
          <p:nvPr/>
        </p:nvSpPr>
        <p:spPr>
          <a:xfrm>
            <a:off x="5575502" y="1174680"/>
            <a:ext cx="799300" cy="799300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Article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8679257-FC0E-E849-87E0-76DA428C114D}"/>
              </a:ext>
            </a:extLst>
          </p:cNvPr>
          <p:cNvSpPr/>
          <p:nvPr/>
        </p:nvSpPr>
        <p:spPr>
          <a:xfrm>
            <a:off x="6990826" y="1588175"/>
            <a:ext cx="799300" cy="799300"/>
          </a:xfrm>
          <a:prstGeom prst="roundRect">
            <a:avLst/>
          </a:prstGeom>
          <a:solidFill>
            <a:srgbClr val="00B0F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Image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FDA7F93-C828-9943-A858-2023195B9441}"/>
              </a:ext>
            </a:extLst>
          </p:cNvPr>
          <p:cNvSpPr/>
          <p:nvPr/>
        </p:nvSpPr>
        <p:spPr>
          <a:xfrm>
            <a:off x="6990826" y="3938975"/>
            <a:ext cx="799300" cy="799300"/>
          </a:xfrm>
          <a:prstGeom prst="roundRect">
            <a:avLst/>
          </a:prstGeom>
          <a:solidFill>
            <a:srgbClr val="FF40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Person</a:t>
            </a:r>
            <a:b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</a:b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bre Franklin" pitchFamily="2" charset="77"/>
              </a:rPr>
              <a:t>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548091-C440-0D41-A02E-68D913E80852}"/>
              </a:ext>
            </a:extLst>
          </p:cNvPr>
          <p:cNvGrpSpPr/>
          <p:nvPr/>
        </p:nvGrpSpPr>
        <p:grpSpPr>
          <a:xfrm>
            <a:off x="2153174" y="1574330"/>
            <a:ext cx="5237303" cy="2764295"/>
            <a:chOff x="2153174" y="1574330"/>
            <a:chExt cx="5237303" cy="2764295"/>
          </a:xfrm>
        </p:grpSpPr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D4E2F0E-1F11-3744-A9B9-7D32D26C7B33}"/>
                </a:ext>
              </a:extLst>
            </p:cNvPr>
            <p:cNvCxnSpPr>
              <a:cxnSpLocks/>
              <a:stCxn id="45" idx="3"/>
              <a:endCxn id="6" idx="1"/>
            </p:cNvCxnSpPr>
            <p:nvPr/>
          </p:nvCxnSpPr>
          <p:spPr>
            <a:xfrm>
              <a:off x="2153174" y="1574330"/>
              <a:ext cx="616024" cy="276429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E025C0F-B82F-6C41-B511-1AD3A53E8AC9}"/>
                </a:ext>
              </a:extLst>
            </p:cNvPr>
            <p:cNvGrpSpPr/>
            <p:nvPr/>
          </p:nvGrpSpPr>
          <p:grpSpPr>
            <a:xfrm>
              <a:off x="2153174" y="1574330"/>
              <a:ext cx="5237303" cy="2764294"/>
              <a:chOff x="2153174" y="1574330"/>
              <a:chExt cx="5237303" cy="2764294"/>
            </a:xfrm>
          </p:grpSpPr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1A7EDCA2-CA47-664B-9DDD-446F568B2D5F}"/>
                  </a:ext>
                </a:extLst>
              </p:cNvPr>
              <p:cNvCxnSpPr>
                <a:stCxn id="45" idx="3"/>
                <a:endCxn id="47" idx="1"/>
              </p:cNvCxnSpPr>
              <p:nvPr/>
            </p:nvCxnSpPr>
            <p:spPr>
              <a:xfrm>
                <a:off x="2153174" y="1574330"/>
                <a:ext cx="616024" cy="39965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564DF4BF-AD5D-834B-BD60-A05C9F2B13B5}"/>
                  </a:ext>
                </a:extLst>
              </p:cNvPr>
              <p:cNvCxnSpPr>
                <a:cxnSpLocks/>
                <a:stCxn id="45" idx="3"/>
                <a:endCxn id="7" idx="1"/>
              </p:cNvCxnSpPr>
              <p:nvPr/>
            </p:nvCxnSpPr>
            <p:spPr>
              <a:xfrm>
                <a:off x="2153174" y="1574330"/>
                <a:ext cx="1828874" cy="997420"/>
              </a:xfrm>
              <a:prstGeom prst="bentConnector3">
                <a:avLst>
                  <a:gd name="adj1" fmla="val 17015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21712B9D-A538-CD4A-9221-8185A4698E70}"/>
                  </a:ext>
                </a:extLst>
              </p:cNvPr>
              <p:cNvCxnSpPr>
                <a:stCxn id="45" idx="3"/>
                <a:endCxn id="48" idx="1"/>
              </p:cNvCxnSpPr>
              <p:nvPr/>
            </p:nvCxnSpPr>
            <p:spPr>
              <a:xfrm>
                <a:off x="2153174" y="1574330"/>
                <a:ext cx="616024" cy="1584505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5F81B65A-D771-5E4A-AE51-6D82D948E624}"/>
                  </a:ext>
                </a:extLst>
              </p:cNvPr>
              <p:cNvCxnSpPr>
                <a:cxnSpLocks/>
                <a:stCxn id="47" idx="3"/>
                <a:endCxn id="7" idx="0"/>
              </p:cNvCxnSpPr>
              <p:nvPr/>
            </p:nvCxnSpPr>
            <p:spPr>
              <a:xfrm>
                <a:off x="3568498" y="1973980"/>
                <a:ext cx="813200" cy="198120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CDF9ADB7-DB09-F44B-BC91-097AD3CAD9D1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>
                <a:off x="6374802" y="1574330"/>
                <a:ext cx="616024" cy="413495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95609AB4-F2CB-584D-8EF6-94C4BA162524}"/>
                  </a:ext>
                </a:extLst>
              </p:cNvPr>
              <p:cNvCxnSpPr>
                <a:cxnSpLocks/>
                <a:stCxn id="26" idx="2"/>
                <a:endCxn id="7" idx="3"/>
              </p:cNvCxnSpPr>
              <p:nvPr/>
            </p:nvCxnSpPr>
            <p:spPr>
              <a:xfrm rot="5400000">
                <a:off x="5993775" y="1175048"/>
                <a:ext cx="184275" cy="260912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801C88DE-0E8D-D04D-9E17-E6F55BCEF5F0}"/>
                  </a:ext>
                </a:extLst>
              </p:cNvPr>
              <p:cNvCxnSpPr>
                <a:cxnSpLocks/>
                <a:stCxn id="25" idx="2"/>
                <a:endCxn id="48" idx="3"/>
              </p:cNvCxnSpPr>
              <p:nvPr/>
            </p:nvCxnSpPr>
            <p:spPr>
              <a:xfrm rot="5400000">
                <a:off x="4179398" y="1363080"/>
                <a:ext cx="1184855" cy="240665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2E3FEDB5-85E2-1347-9712-38CA66C170A2}"/>
                  </a:ext>
                </a:extLst>
              </p:cNvPr>
              <p:cNvCxnSpPr>
                <a:cxnSpLocks/>
                <a:stCxn id="25" idx="2"/>
                <a:endCxn id="37" idx="1"/>
              </p:cNvCxnSpPr>
              <p:nvPr/>
            </p:nvCxnSpPr>
            <p:spPr>
              <a:xfrm rot="16200000" flipH="1">
                <a:off x="5300667" y="2648465"/>
                <a:ext cx="2364645" cy="101567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9B90B771-929B-5748-8C17-1E4EBB2C6F07}"/>
              </a:ext>
            </a:extLst>
          </p:cNvPr>
          <p:cNvSpPr/>
          <p:nvPr/>
        </p:nvSpPr>
        <p:spPr>
          <a:xfrm>
            <a:off x="873125" y="3558485"/>
            <a:ext cx="7397750" cy="562665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Topological Sort</a:t>
            </a:r>
          </a:p>
        </p:txBody>
      </p:sp>
    </p:spTree>
    <p:extLst>
      <p:ext uri="{BB962C8B-B14F-4D97-AF65-F5344CB8AC3E}">
        <p14:creationId xmlns:p14="http://schemas.microsoft.com/office/powerpoint/2010/main" val="3333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35834 0.0123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61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97531E-6 L -0.12431 0.128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642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-0.01806 -0.3287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-1645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46914E-6 L 0.08889 -0.0993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-49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46914E-7 L -0.26319 0.1283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42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19753E-6 L 0.4618 0.2089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104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-0.04358 -0.3287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645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0.21181 0.2089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10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6" grpId="0" animBg="1"/>
      <p:bldP spid="7" grpId="0" animBg="1"/>
      <p:bldP spid="25" grpId="0" animBg="1"/>
      <p:bldP spid="26" grpId="0" animBg="1"/>
      <p:bldP spid="37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E0F07-CD4D-104D-82C9-AA38651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#2</a:t>
            </a:r>
          </a:p>
        </p:txBody>
      </p:sp>
    </p:spTree>
    <p:extLst>
      <p:ext uri="{BB962C8B-B14F-4D97-AF65-F5344CB8AC3E}">
        <p14:creationId xmlns:p14="http://schemas.microsoft.com/office/powerpoint/2010/main" val="45427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FAF87A-BA4D-D24B-AFAD-9F4B8B815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didn’t think this was a “big data” problem with billions of records or petabytes of data</a:t>
            </a:r>
          </a:p>
          <a:p>
            <a:r>
              <a:rPr lang="en-US" dirty="0"/>
              <a:t>My new laptop had 16 GiB</a:t>
            </a:r>
            <a:br>
              <a:rPr lang="en-US" dirty="0"/>
            </a:br>
            <a:r>
              <a:rPr lang="en-US" dirty="0"/>
              <a:t>of RAM – could I fit all 59 </a:t>
            </a:r>
            <a:br>
              <a:rPr lang="en-US" dirty="0"/>
            </a:br>
            <a:r>
              <a:rPr lang="en-US" dirty="0"/>
              <a:t>million assets into memory?</a:t>
            </a:r>
          </a:p>
          <a:p>
            <a:r>
              <a:rPr lang="en-US" dirty="0"/>
              <a:t>16 GiB divided by 59 million</a:t>
            </a:r>
            <a:br>
              <a:rPr lang="en-US" dirty="0"/>
            </a:br>
            <a:r>
              <a:rPr lang="en-US" dirty="0"/>
              <a:t>is roughly 300 bytes, so it seemed possible!</a:t>
            </a:r>
          </a:p>
          <a:p>
            <a:r>
              <a:rPr lang="en-US" dirty="0"/>
              <a:t>💡 Maybe I could use a Key-Value Database?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B1E981-B286-0D41-AC8D-BCF39D975652}"/>
              </a:ext>
            </a:extLst>
          </p:cNvPr>
          <p:cNvGrpSpPr/>
          <p:nvPr/>
        </p:nvGrpSpPr>
        <p:grpSpPr>
          <a:xfrm>
            <a:off x="5403849" y="1924050"/>
            <a:ext cx="3130551" cy="1809750"/>
            <a:chOff x="5568949" y="1955800"/>
            <a:chExt cx="3130551" cy="18097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1D0324-C88D-6F44-9377-2C9A94C30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37" t="8947" r="2285" b="8804"/>
            <a:stretch/>
          </p:blipFill>
          <p:spPr>
            <a:xfrm>
              <a:off x="5568949" y="1955800"/>
              <a:ext cx="3130551" cy="18097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40BB1C-FAFD-2543-8FEB-3A05AD3E1D64}"/>
                </a:ext>
              </a:extLst>
            </p:cNvPr>
            <p:cNvSpPr/>
            <p:nvPr/>
          </p:nvSpPr>
          <p:spPr>
            <a:xfrm>
              <a:off x="5932391" y="2054125"/>
              <a:ext cx="2408556" cy="1469939"/>
            </a:xfrm>
            <a:prstGeom prst="rect">
              <a:avLst/>
            </a:prstGeom>
            <a:gradFill>
              <a:gsLst>
                <a:gs pos="0">
                  <a:schemeClr val="bg1">
                    <a:lumMod val="65000"/>
                    <a:lumOff val="35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F976507-A44C-B94D-8F21-54B4EB3B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304" y="2411475"/>
              <a:ext cx="587177" cy="75411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97911D-D97B-7648-A0E8-C1B3896C6EE9}"/>
              </a:ext>
            </a:extLst>
          </p:cNvPr>
          <p:cNvPicPr>
            <a:picLocks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291" y="2022375"/>
            <a:ext cx="2408556" cy="146993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599BA3-EF22-0E48-864F-6D11E485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5122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4D0F-C747-CD45-9361-C87F96F6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to Create 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D6D4B-057E-6A49-9CFF-A821EEDE3EB8}"/>
              </a:ext>
            </a:extLst>
          </p:cNvPr>
          <p:cNvSpPr/>
          <p:nvPr/>
        </p:nvSpPr>
        <p:spPr>
          <a:xfrm>
            <a:off x="100208" y="1002090"/>
            <a:ext cx="3507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colors = [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'#00B0F0'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blue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'#00B050'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green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'#FF0000'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red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'#FF40FF'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magenta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'#FFFF00'  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yellow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colors[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(colors)-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main():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seed(clock()) </a:t>
            </a: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RNG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b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width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b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height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b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num_rows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b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num_columns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5B4690-95C0-1F41-A525-4D75585B8670}"/>
              </a:ext>
            </a:extLst>
          </p:cNvPr>
          <p:cNvSpPr/>
          <p:nvPr/>
        </p:nvSpPr>
        <p:spPr>
          <a:xfrm>
            <a:off x="3457184" y="1002090"/>
            <a:ext cx="63381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window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GraphWin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'Grid'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1800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num_rows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(height * r)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num_columns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x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width)</a:t>
            </a:r>
            <a:b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i="1" dirty="0">
                <a:solidFill>
                  <a:srgbClr val="8C8C8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top_left_point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Point(x, y)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bottom_right_point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Point(x + width, y + height)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enclosing_rectangle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Rectangle(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top_left_point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bottom_right_point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enclosing_rectangle.setFill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random_color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enclosing_rectangle.draw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(window)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1750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5000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2DDD5-3621-CA45-BD5C-DF392E217C79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2277" y="3492512"/>
            <a:ext cx="2408556" cy="1469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25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47275" y="216425"/>
            <a:ext cx="77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6A9690-5D6B-B849-B331-A09B46AAFD2B}"/>
              </a:ext>
            </a:extLst>
          </p:cNvPr>
          <p:cNvGrpSpPr/>
          <p:nvPr/>
        </p:nvGrpSpPr>
        <p:grpSpPr>
          <a:xfrm>
            <a:off x="453238" y="1339217"/>
            <a:ext cx="1952625" cy="1840049"/>
            <a:chOff x="453238" y="1339217"/>
            <a:chExt cx="1952625" cy="1840049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3300" y="1339217"/>
              <a:ext cx="952500" cy="93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238" y="2664916"/>
              <a:ext cx="1952625" cy="514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363" y="3552276"/>
            <a:ext cx="1476375" cy="43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D6BC974-AF60-4548-877D-C72FA2C8EBB4}"/>
              </a:ext>
            </a:extLst>
          </p:cNvPr>
          <p:cNvGrpSpPr/>
          <p:nvPr/>
        </p:nvGrpSpPr>
        <p:grpSpPr>
          <a:xfrm>
            <a:off x="2704250" y="1316547"/>
            <a:ext cx="2571750" cy="1843669"/>
            <a:chOff x="2704250" y="1316547"/>
            <a:chExt cx="2571750" cy="1843669"/>
          </a:xfrm>
        </p:grpSpPr>
        <p:pic>
          <p:nvPicPr>
            <p:cNvPr id="85" name="Google Shape;8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62850" y="1316547"/>
              <a:ext cx="1854550" cy="978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04250" y="2683966"/>
              <a:ext cx="2571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9050" y="3442738"/>
            <a:ext cx="196215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813" y="4328674"/>
            <a:ext cx="4587612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5050" y="216425"/>
            <a:ext cx="3150602" cy="4725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037B2-16EC-AB40-93E5-34FF5C13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92" y="1067673"/>
            <a:ext cx="7058416" cy="3759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12883-D614-8F49-BC67-1CAA113F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Grid</a:t>
            </a:r>
          </a:p>
        </p:txBody>
      </p:sp>
    </p:spTree>
    <p:extLst>
      <p:ext uri="{BB962C8B-B14F-4D97-AF65-F5344CB8AC3E}">
        <p14:creationId xmlns:p14="http://schemas.microsoft.com/office/powerpoint/2010/main" val="105961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E0F07-CD4D-104D-82C9-AA38651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#3</a:t>
            </a:r>
          </a:p>
        </p:txBody>
      </p:sp>
    </p:spTree>
    <p:extLst>
      <p:ext uri="{BB962C8B-B14F-4D97-AF65-F5344CB8AC3E}">
        <p14:creationId xmlns:p14="http://schemas.microsoft.com/office/powerpoint/2010/main" val="4051506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BA84-01EB-9E42-839D-840DF06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NYT Open Post Had This Drawing</a:t>
            </a: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768C9B26-EAE1-EC42-9C7D-235A59543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50" y="1048245"/>
            <a:ext cx="7146099" cy="382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10AE-35B3-4441-8966-4A5AA475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74" y="216425"/>
            <a:ext cx="8076076" cy="572700"/>
          </a:xfrm>
        </p:spPr>
        <p:txBody>
          <a:bodyPr/>
          <a:lstStyle/>
          <a:p>
            <a:r>
              <a:rPr lang="en-US" dirty="0"/>
              <a:t>Step 1:  Encode Assets and Insert Into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D8314D-1A14-2345-9EAD-3309ED4382F0}"/>
              </a:ext>
            </a:extLst>
          </p:cNvPr>
          <p:cNvSpPr/>
          <p:nvPr/>
        </p:nvSpPr>
        <p:spPr>
          <a:xfrm>
            <a:off x="2571372" y="1391453"/>
            <a:ext cx="387350" cy="387350"/>
          </a:xfrm>
          <a:prstGeom prst="round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137517-3504-3448-A70E-FC135C859063}"/>
              </a:ext>
            </a:extLst>
          </p:cNvPr>
          <p:cNvSpPr/>
          <p:nvPr/>
        </p:nvSpPr>
        <p:spPr>
          <a:xfrm>
            <a:off x="3125006" y="1391453"/>
            <a:ext cx="387350" cy="387350"/>
          </a:xfrm>
          <a:prstGeom prst="roundRect">
            <a:avLst/>
          </a:prstGeom>
          <a:solidFill>
            <a:srgbClr val="FFC000">
              <a:alpha val="5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4BFF6D-68DE-6B4C-BAB2-2C48A659D631}"/>
              </a:ext>
            </a:extLst>
          </p:cNvPr>
          <p:cNvSpPr/>
          <p:nvPr/>
        </p:nvSpPr>
        <p:spPr>
          <a:xfrm>
            <a:off x="3678640" y="1391453"/>
            <a:ext cx="387350" cy="387350"/>
          </a:xfrm>
          <a:prstGeom prst="roundRect">
            <a:avLst/>
          </a:prstGeom>
          <a:solidFill>
            <a:srgbClr val="00B0F0">
              <a:alpha val="50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134403-E68A-974B-B020-1D219C32E933}"/>
              </a:ext>
            </a:extLst>
          </p:cNvPr>
          <p:cNvSpPr/>
          <p:nvPr/>
        </p:nvSpPr>
        <p:spPr>
          <a:xfrm>
            <a:off x="4232274" y="1391453"/>
            <a:ext cx="387350" cy="387350"/>
          </a:xfrm>
          <a:prstGeom prst="roundRect">
            <a:avLst/>
          </a:prstGeom>
          <a:solidFill>
            <a:srgbClr val="C00000">
              <a:alpha val="5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A6205C-BE7A-B94C-AA35-5A8C1CF43094}"/>
              </a:ext>
            </a:extLst>
          </p:cNvPr>
          <p:cNvSpPr/>
          <p:nvPr/>
        </p:nvSpPr>
        <p:spPr>
          <a:xfrm>
            <a:off x="4785908" y="1391453"/>
            <a:ext cx="387350" cy="387350"/>
          </a:xfrm>
          <a:prstGeom prst="roundRect">
            <a:avLst/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65DC96-132F-B247-9537-E9EBF60A0452}"/>
              </a:ext>
            </a:extLst>
          </p:cNvPr>
          <p:cNvSpPr/>
          <p:nvPr/>
        </p:nvSpPr>
        <p:spPr>
          <a:xfrm>
            <a:off x="5339542" y="1391453"/>
            <a:ext cx="387350" cy="387350"/>
          </a:xfrm>
          <a:prstGeom prst="roundRect">
            <a:avLst/>
          </a:prstGeom>
          <a:solidFill>
            <a:srgbClr val="00B0F0">
              <a:alpha val="50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0B1775-1454-6547-9C7E-4356B7327DE0}"/>
              </a:ext>
            </a:extLst>
          </p:cNvPr>
          <p:cNvSpPr/>
          <p:nvPr/>
        </p:nvSpPr>
        <p:spPr>
          <a:xfrm>
            <a:off x="5893176" y="1391453"/>
            <a:ext cx="387350" cy="387350"/>
          </a:xfrm>
          <a:prstGeom prst="roundRect">
            <a:avLst/>
          </a:prstGeom>
          <a:solidFill>
            <a:srgbClr val="FF40FF">
              <a:alpha val="50000"/>
            </a:srgbClr>
          </a:solidFill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2C6E0C-D15C-4848-82B6-7C1DF08FCD1D}"/>
              </a:ext>
            </a:extLst>
          </p:cNvPr>
          <p:cNvGrpSpPr/>
          <p:nvPr/>
        </p:nvGrpSpPr>
        <p:grpSpPr>
          <a:xfrm>
            <a:off x="1654283" y="979008"/>
            <a:ext cx="5847903" cy="1153120"/>
            <a:chOff x="1654283" y="979008"/>
            <a:chExt cx="5847903" cy="11531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A7A0D5-DF4E-0246-AE3C-1E208DEC9BBB}"/>
                </a:ext>
              </a:extLst>
            </p:cNvPr>
            <p:cNvSpPr txBox="1"/>
            <p:nvPr/>
          </p:nvSpPr>
          <p:spPr>
            <a:xfrm>
              <a:off x="3964124" y="979008"/>
              <a:ext cx="92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Libre Franklin" pitchFamily="2" charset="77"/>
                </a:rPr>
                <a:t>Monolog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5F5E14-FBED-1B4E-B5A9-F94AEC4E6058}"/>
                </a:ext>
              </a:extLst>
            </p:cNvPr>
            <p:cNvGrpSpPr/>
            <p:nvPr/>
          </p:nvGrpSpPr>
          <p:grpSpPr>
            <a:xfrm>
              <a:off x="1654283" y="1286786"/>
              <a:ext cx="5847903" cy="845342"/>
              <a:chOff x="1654283" y="1286786"/>
              <a:chExt cx="5847903" cy="84534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C81F201-2FC5-5544-84E4-65A3424994FE}"/>
                  </a:ext>
                </a:extLst>
              </p:cNvPr>
              <p:cNvSpPr/>
              <p:nvPr/>
            </p:nvSpPr>
            <p:spPr>
              <a:xfrm>
                <a:off x="1790699" y="1286786"/>
                <a:ext cx="5270501" cy="5966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ibre Franklin" pitchFamily="2" charset="7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9A83EC-878B-DA41-A31C-F643956A4A0F}"/>
                  </a:ext>
                </a:extLst>
              </p:cNvPr>
              <p:cNvSpPr txBox="1"/>
              <p:nvPr/>
            </p:nvSpPr>
            <p:spPr>
              <a:xfrm>
                <a:off x="1654283" y="1885907"/>
                <a:ext cx="2728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Libre Franklin" pitchFamily="2" charset="77"/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CC9513-B643-F546-9741-D02512D2983A}"/>
                  </a:ext>
                </a:extLst>
              </p:cNvPr>
              <p:cNvSpPr txBox="1"/>
              <p:nvPr/>
            </p:nvSpPr>
            <p:spPr>
              <a:xfrm>
                <a:off x="6620214" y="1883468"/>
                <a:ext cx="88197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Libre Franklin" pitchFamily="2" charset="77"/>
                  </a:rPr>
                  <a:t>59000000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7C30BC5-B92C-4E42-82FF-E930E899072F}"/>
              </a:ext>
            </a:extLst>
          </p:cNvPr>
          <p:cNvGrpSpPr/>
          <p:nvPr/>
        </p:nvGrpSpPr>
        <p:grpSpPr>
          <a:xfrm>
            <a:off x="1554897" y="2942635"/>
            <a:ext cx="5763746" cy="759415"/>
            <a:chOff x="1554897" y="2961685"/>
            <a:chExt cx="5763746" cy="71159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9A82CF-E280-BB4E-A048-31016410CD4E}"/>
                </a:ext>
              </a:extLst>
            </p:cNvPr>
            <p:cNvGrpSpPr/>
            <p:nvPr/>
          </p:nvGrpSpPr>
          <p:grpSpPr>
            <a:xfrm>
              <a:off x="1554897" y="2961685"/>
              <a:ext cx="5763746" cy="650034"/>
              <a:chOff x="1554897" y="2961688"/>
              <a:chExt cx="5763746" cy="6500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F21EA2-8DC9-A64E-B5EC-A9468613DEA4}"/>
                  </a:ext>
                </a:extLst>
              </p:cNvPr>
              <p:cNvSpPr/>
              <p:nvPr/>
            </p:nvSpPr>
            <p:spPr>
              <a:xfrm>
                <a:off x="1790699" y="2961688"/>
                <a:ext cx="5270501" cy="4038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ibre Franklin" pitchFamily="2" charset="7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505D19-5DD6-3E47-94A8-CFB9472DF536}"/>
                  </a:ext>
                </a:extLst>
              </p:cNvPr>
              <p:cNvSpPr txBox="1"/>
              <p:nvPr/>
            </p:nvSpPr>
            <p:spPr>
              <a:xfrm>
                <a:off x="1554897" y="3365497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Libre Franklin" pitchFamily="2" charset="77"/>
                  </a:rPr>
                  <a:t>1851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DE712D-3823-944B-BD84-A2AD8BD098BF}"/>
                  </a:ext>
                </a:extLst>
              </p:cNvPr>
              <p:cNvSpPr txBox="1"/>
              <p:nvPr/>
            </p:nvSpPr>
            <p:spPr>
              <a:xfrm>
                <a:off x="6803758" y="3365500"/>
                <a:ext cx="5148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Libre Franklin" pitchFamily="2" charset="77"/>
                  </a:rPr>
                  <a:t>2020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DA6E72-6C2C-B542-AE41-B443452756CD}"/>
                </a:ext>
              </a:extLst>
            </p:cNvPr>
            <p:cNvSpPr txBox="1"/>
            <p:nvPr/>
          </p:nvSpPr>
          <p:spPr>
            <a:xfrm>
              <a:off x="3481619" y="3365499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ibre Franklin" pitchFamily="2" charset="77"/>
                </a:rPr>
                <a:t>Key-Value Database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D4C4ADF-3152-8B40-8171-D51F10C668A1}"/>
              </a:ext>
            </a:extLst>
          </p:cNvPr>
          <p:cNvGrpSpPr/>
          <p:nvPr/>
        </p:nvGrpSpPr>
        <p:grpSpPr>
          <a:xfrm>
            <a:off x="2335161" y="1778802"/>
            <a:ext cx="4159109" cy="1514597"/>
            <a:chOff x="2335161" y="1778802"/>
            <a:chExt cx="4159109" cy="151459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6F84E3B-C45F-AB4D-BE6D-74EC66FA1580}"/>
                </a:ext>
              </a:extLst>
            </p:cNvPr>
            <p:cNvGrpSpPr/>
            <p:nvPr/>
          </p:nvGrpSpPr>
          <p:grpSpPr>
            <a:xfrm>
              <a:off x="2335161" y="3072078"/>
              <a:ext cx="4159109" cy="221321"/>
              <a:chOff x="2335161" y="3072078"/>
              <a:chExt cx="4159109" cy="22132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A5DF126-02B9-E244-A26A-2DBD1EC39EE1}"/>
                  </a:ext>
                </a:extLst>
              </p:cNvPr>
              <p:cNvSpPr/>
              <p:nvPr/>
            </p:nvSpPr>
            <p:spPr>
              <a:xfrm>
                <a:off x="4847281" y="3072078"/>
                <a:ext cx="221321" cy="221321"/>
              </a:xfrm>
              <a:prstGeom prst="roundRect">
                <a:avLst/>
              </a:prstGeom>
              <a:solidFill>
                <a:srgbClr val="00B050">
                  <a:alpha val="50000"/>
                </a:srgb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3EEBDA4A-3B43-6D4B-932F-3CED8B5B2B2D}"/>
                  </a:ext>
                </a:extLst>
              </p:cNvPr>
              <p:cNvSpPr/>
              <p:nvPr/>
            </p:nvSpPr>
            <p:spPr>
              <a:xfrm>
                <a:off x="3324406" y="3072078"/>
                <a:ext cx="221321" cy="221321"/>
              </a:xfrm>
              <a:prstGeom prst="roundRect">
                <a:avLst/>
              </a:prstGeom>
              <a:solidFill>
                <a:srgbClr val="FFC000">
                  <a:alpha val="50000"/>
                </a:srgbClr>
              </a:solidFill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B2849208-DDEB-5947-880A-0DE6C8BD405D}"/>
                  </a:ext>
                </a:extLst>
              </p:cNvPr>
              <p:cNvSpPr/>
              <p:nvPr/>
            </p:nvSpPr>
            <p:spPr>
              <a:xfrm>
                <a:off x="5338734" y="3072078"/>
                <a:ext cx="221321" cy="221321"/>
              </a:xfrm>
              <a:prstGeom prst="roundRect">
                <a:avLst/>
              </a:prstGeom>
              <a:solidFill>
                <a:srgbClr val="00B0F0">
                  <a:alpha val="50000"/>
                </a:srgb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039C3C2-C2E8-E14A-85A7-EC4AE0594079}"/>
                  </a:ext>
                </a:extLst>
              </p:cNvPr>
              <p:cNvSpPr/>
              <p:nvPr/>
            </p:nvSpPr>
            <p:spPr>
              <a:xfrm>
                <a:off x="2877198" y="3072078"/>
                <a:ext cx="221321" cy="221321"/>
              </a:xfrm>
              <a:prstGeom prst="roundRect">
                <a:avLst/>
              </a:prstGeom>
              <a:solidFill>
                <a:srgbClr val="C00000">
                  <a:alpha val="50000"/>
                </a:srgb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6FFFFBD-3590-6942-A548-2A4D9A06C657}"/>
                  </a:ext>
                </a:extLst>
              </p:cNvPr>
              <p:cNvSpPr/>
              <p:nvPr/>
            </p:nvSpPr>
            <p:spPr>
              <a:xfrm>
                <a:off x="2335161" y="3072078"/>
                <a:ext cx="221321" cy="221321"/>
              </a:xfrm>
              <a:prstGeom prst="roundRect">
                <a:avLst/>
              </a:prstGeom>
              <a:solidFill>
                <a:srgbClr val="FF0000">
                  <a:alpha val="50000"/>
                </a:srgbClr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6534C66A-FD4D-C44C-BE58-2AFD4A75FC29}"/>
                  </a:ext>
                </a:extLst>
              </p:cNvPr>
              <p:cNvSpPr/>
              <p:nvPr/>
            </p:nvSpPr>
            <p:spPr>
              <a:xfrm>
                <a:off x="5699875" y="3072078"/>
                <a:ext cx="221321" cy="221321"/>
              </a:xfrm>
              <a:prstGeom prst="roundRect">
                <a:avLst/>
              </a:prstGeom>
              <a:solidFill>
                <a:srgbClr val="00B0F0">
                  <a:alpha val="50000"/>
                </a:srgbClr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6B43C5E9-F45B-774B-B770-A91D50DE240B}"/>
                  </a:ext>
                </a:extLst>
              </p:cNvPr>
              <p:cNvSpPr/>
              <p:nvPr/>
            </p:nvSpPr>
            <p:spPr>
              <a:xfrm>
                <a:off x="6272949" y="3072078"/>
                <a:ext cx="221321" cy="221321"/>
              </a:xfrm>
              <a:prstGeom prst="roundRect">
                <a:avLst/>
              </a:prstGeom>
              <a:solidFill>
                <a:srgbClr val="FF40FF">
                  <a:alpha val="50000"/>
                </a:srgbClr>
              </a:solidFill>
              <a:ln w="3810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14D4A64-5A9D-0C4C-A6D2-46D87F6450D8}"/>
                </a:ext>
              </a:extLst>
            </p:cNvPr>
            <p:cNvGrpSpPr/>
            <p:nvPr/>
          </p:nvGrpSpPr>
          <p:grpSpPr>
            <a:xfrm>
              <a:off x="2445823" y="1778802"/>
              <a:ext cx="3937787" cy="1293276"/>
              <a:chOff x="2445823" y="1778802"/>
              <a:chExt cx="3937787" cy="1293276"/>
            </a:xfrm>
          </p:grpSpPr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4CE455A7-ECFB-224D-802C-4855150E6E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3214857" y="1328992"/>
                <a:ext cx="1293275" cy="2192895"/>
              </a:xfrm>
              <a:prstGeom prst="bentConnector3">
                <a:avLst>
                  <a:gd name="adj1" fmla="val 61293"/>
                </a:avLst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6D498DFE-18E5-C64C-A452-CF74C14655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730237" y="2367247"/>
                <a:ext cx="1293275" cy="11638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>
                <a:extLst>
                  <a:ext uri="{FF2B5EF4-FFF2-40B4-BE49-F238E27FC236}">
                    <a16:creationId xmlns:a16="http://schemas.microsoft.com/office/drawing/2014/main" id="{F3DCEDA7-2FE6-2E4B-9858-2CF9483838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014218" y="1636900"/>
                <a:ext cx="1293275" cy="1577080"/>
              </a:xfrm>
              <a:prstGeom prst="bentConnector3">
                <a:avLst>
                  <a:gd name="adj1" fmla="val 50000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77910ADA-4993-9941-A5C6-9C8D63DC733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0267" y="1706395"/>
                <a:ext cx="1293275" cy="1438090"/>
              </a:xfrm>
              <a:prstGeom prst="bentConnector3">
                <a:avLst>
                  <a:gd name="adj1" fmla="val 37234"/>
                </a:avLst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44FDBE4-A332-D141-9DC0-35FB3AFBF45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066066" y="1158560"/>
                <a:ext cx="1293275" cy="2533761"/>
              </a:xfrm>
              <a:prstGeom prst="bentConnector3">
                <a:avLst>
                  <a:gd name="adj1" fmla="val 25450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76CC5AC0-9B65-0D44-90E2-D7BB6720EC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5239" y="2286780"/>
                <a:ext cx="1293275" cy="277319"/>
              </a:xfrm>
              <a:prstGeom prst="bentConnector3">
                <a:avLst>
                  <a:gd name="adj1" fmla="val 37725"/>
                </a:avLst>
              </a:prstGeom>
              <a:solidFill>
                <a:srgbClr val="00B0F0">
                  <a:alpha val="50000"/>
                </a:srgbClr>
              </a:solidFill>
              <a:ln w="127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Elbow Connector 49">
                <a:extLst>
                  <a:ext uri="{FF2B5EF4-FFF2-40B4-BE49-F238E27FC236}">
                    <a16:creationId xmlns:a16="http://schemas.microsoft.com/office/drawing/2014/main" id="{7E66DFD8-1C47-3E43-83AB-28420B994F5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588593" y="2277060"/>
                <a:ext cx="1293275" cy="296759"/>
              </a:xfrm>
              <a:prstGeom prst="bentConnector3">
                <a:avLst>
                  <a:gd name="adj1" fmla="val 50000"/>
                </a:avLst>
              </a:prstGeom>
              <a:solidFill>
                <a:srgbClr val="FF40FF">
                  <a:alpha val="50000"/>
                </a:srgbClr>
              </a:solidFill>
              <a:ln w="12700">
                <a:solidFill>
                  <a:srgbClr val="FF4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C6E97483-0352-194B-BCCA-22AA306FCECB}"/>
              </a:ext>
            </a:extLst>
          </p:cNvPr>
          <p:cNvSpPr/>
          <p:nvPr/>
        </p:nvSpPr>
        <p:spPr>
          <a:xfrm>
            <a:off x="873125" y="3769918"/>
            <a:ext cx="7397750" cy="562665"/>
          </a:xfrm>
          <a:prstGeom prst="rightArrow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1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Iterate By Timestamp</a:t>
            </a:r>
          </a:p>
        </p:txBody>
      </p:sp>
    </p:spTree>
    <p:extLst>
      <p:ext uri="{BB962C8B-B14F-4D97-AF65-F5344CB8AC3E}">
        <p14:creationId xmlns:p14="http://schemas.microsoft.com/office/powerpoint/2010/main" val="65388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E0F07-CD4D-104D-82C9-AA38651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#4</a:t>
            </a:r>
          </a:p>
        </p:txBody>
      </p:sp>
    </p:spTree>
    <p:extLst>
      <p:ext uri="{BB962C8B-B14F-4D97-AF65-F5344CB8AC3E}">
        <p14:creationId xmlns:p14="http://schemas.microsoft.com/office/powerpoint/2010/main" val="3365973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781FEBC-1264-FF4A-A911-C07CAEDFC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1" y="1120657"/>
            <a:ext cx="4925957" cy="380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15FCA5A4-06E8-B84A-ACA0-D17F3F7BE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1" y="1120657"/>
            <a:ext cx="4925957" cy="38000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14325-B76A-A742-99FA-83A7C9D3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is Restored</a:t>
            </a:r>
          </a:p>
        </p:txBody>
      </p:sp>
    </p:spTree>
    <p:extLst>
      <p:ext uri="{BB962C8B-B14F-4D97-AF65-F5344CB8AC3E}">
        <p14:creationId xmlns:p14="http://schemas.microsoft.com/office/powerpoint/2010/main" val="21678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2287-05E6-C945-B1C9-ECE87E47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776CC-E33A-6347-B39A-D6EAD69F5495}"/>
              </a:ext>
            </a:extLst>
          </p:cNvPr>
          <p:cNvSpPr/>
          <p:nvPr/>
        </p:nvSpPr>
        <p:spPr>
          <a:xfrm>
            <a:off x="168441" y="909756"/>
            <a:ext cx="8710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Monolog Sort Talk Graphs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library("ggplot2")</a:t>
            </a:r>
          </a:p>
          <a:p>
            <a:pPr fontAlgn="base"/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("/Users/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donohoe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/disks/sorting/log")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options(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scipen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=9)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years &lt;-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("year-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stats.csv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 &lt;-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("year-stats-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sorted.csv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brewer.pal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(n=9, name="Spectral")</a:t>
            </a:r>
          </a:p>
          <a:p>
            <a:pPr fontAlgn="base"/>
            <a:r>
              <a:rPr lang="en-US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Before</a:t>
            </a:r>
          </a:p>
          <a:p>
            <a:pPr fontAlgn="base"/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(years,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(y=Offset, x=Year))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(color=Year, size=log(Count)))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scale_color_gradientn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(colors=x)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scale_size_binned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n.breaks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 10)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guides(size = FALSE)</a:t>
            </a:r>
          </a:p>
          <a:p>
            <a:pPr fontAlgn="base"/>
            <a:r>
              <a:rPr lang="en-US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After</a:t>
            </a:r>
          </a:p>
          <a:p>
            <a:pPr fontAlgn="base"/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(sort,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(y=Offset, x=Year))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(color=Year, size=log(Count)))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scale_color_gradientn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(colors=x)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scale_size_binned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n.breaks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 10) </a:t>
            </a:r>
          </a:p>
          <a:p>
            <a:pPr fontAlgn="base"/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+ </a:t>
            </a:r>
            <a:r>
              <a:rPr lang="en-US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guides(size = FALSE)</a:t>
            </a:r>
          </a:p>
        </p:txBody>
      </p:sp>
    </p:spTree>
    <p:extLst>
      <p:ext uri="{BB962C8B-B14F-4D97-AF65-F5344CB8AC3E}">
        <p14:creationId xmlns:p14="http://schemas.microsoft.com/office/powerpoint/2010/main" val="426206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2BF7-0D2F-2D44-B7E4-9F7958D2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Recording Studio</a:t>
            </a:r>
          </a:p>
        </p:txBody>
      </p:sp>
      <p:pic>
        <p:nvPicPr>
          <p:cNvPr id="4" name="Picture 3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C840A661-865D-DA44-88D3-DF5F6898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22" y="927358"/>
            <a:ext cx="5332956" cy="3999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410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303C-41D7-4149-ACEA-B09F1530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Might Look</a:t>
            </a:r>
          </a:p>
        </p:txBody>
      </p:sp>
      <p:pic>
        <p:nvPicPr>
          <p:cNvPr id="4" name="Picture 3" descr="A screen shot of a person&#10;&#10;Description automatically generated">
            <a:extLst>
              <a:ext uri="{FF2B5EF4-FFF2-40B4-BE49-F238E27FC236}">
                <a16:creationId xmlns:a16="http://schemas.microsoft.com/office/drawing/2014/main" id="{632B262D-3355-434C-A313-522D385C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29" y="956129"/>
            <a:ext cx="7070942" cy="39709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043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0AF7B-81E2-1041-B5DF-34D99996D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presentation is hard work, but worth it</a:t>
            </a:r>
          </a:p>
          <a:p>
            <a:r>
              <a:rPr lang="en-US" dirty="0"/>
              <a:t>My talk is Wednesday November 11</a:t>
            </a:r>
            <a:r>
              <a:rPr lang="en-US" baseline="30000" dirty="0"/>
              <a:t>th</a:t>
            </a:r>
            <a:r>
              <a:rPr lang="en-US" dirty="0"/>
              <a:t>, 2:10-2:55pm</a:t>
            </a:r>
            <a:br>
              <a:rPr lang="en-US" dirty="0"/>
            </a:br>
            <a:r>
              <a:rPr lang="en-US" dirty="0">
                <a:hlinkClick r:id="rId2"/>
              </a:rPr>
              <a:t>www.gophercon.com/agenda/speakers/608793</a:t>
            </a:r>
            <a:endParaRPr lang="en-US" dirty="0"/>
          </a:p>
          <a:p>
            <a:r>
              <a:rPr lang="en-US" dirty="0"/>
              <a:t>GopherCon 2021 Call for Papers opens December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Go for it!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6AFAF-B40F-1743-B968-1A2A87DF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pic>
        <p:nvPicPr>
          <p:cNvPr id="6" name="Picture 5" descr="A picture containing ball, small, sitting, table&#10;&#10;Description automatically generated">
            <a:extLst>
              <a:ext uri="{FF2B5EF4-FFF2-40B4-BE49-F238E27FC236}">
                <a16:creationId xmlns:a16="http://schemas.microsoft.com/office/drawing/2014/main" id="{86B53AAE-E726-9B47-97B8-22280097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0" y="2844275"/>
            <a:ext cx="2349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947275" y="216425"/>
            <a:ext cx="77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Languages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8" y="1139698"/>
            <a:ext cx="1866997" cy="7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170" y="949290"/>
            <a:ext cx="2296725" cy="114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457" y="2402228"/>
            <a:ext cx="1797900" cy="8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9950" y="1033085"/>
            <a:ext cx="1747326" cy="9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0873" y="2247478"/>
            <a:ext cx="2474900" cy="1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174" y="3382974"/>
            <a:ext cx="1797899" cy="158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9463" y="3642097"/>
            <a:ext cx="1428300" cy="10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8962" y="3642097"/>
            <a:ext cx="921163" cy="107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7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E0F07-CD4D-104D-82C9-AA386517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994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0CD4B07-AEDD-3149-AB14-BD33EA09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6" y="2036657"/>
            <a:ext cx="7970069" cy="10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159300" y="923875"/>
            <a:ext cx="8861700" cy="3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Learned about GopherCon at internal NYT Go users group meeting on December 16th, 2019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Deadline was January 10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dirty="0"/>
              <a:t>I was out of the country </a:t>
            </a:r>
            <a:br>
              <a:rPr lang="en-US" dirty="0"/>
            </a:br>
            <a:r>
              <a:rPr lang="en-US" dirty="0"/>
              <a:t>December 20</a:t>
            </a:r>
            <a:r>
              <a:rPr lang="en-US" baseline="30000" dirty="0"/>
              <a:t>th</a:t>
            </a:r>
            <a:r>
              <a:rPr lang="en-US" dirty="0"/>
              <a:t> – January 5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leaving me only 5 days to </a:t>
            </a:r>
            <a:br>
              <a:rPr lang="en-US" dirty="0"/>
            </a:br>
            <a:r>
              <a:rPr lang="en-US" dirty="0"/>
              <a:t>prepare a submission 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47275" y="216425"/>
            <a:ext cx="775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Present or Not to Present?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4061B0-26EF-D045-806A-EF3E4F1F457A}"/>
              </a:ext>
            </a:extLst>
          </p:cNvPr>
          <p:cNvGrpSpPr/>
          <p:nvPr/>
        </p:nvGrpSpPr>
        <p:grpSpPr>
          <a:xfrm>
            <a:off x="5382279" y="2368486"/>
            <a:ext cx="3325483" cy="2807747"/>
            <a:chOff x="5382279" y="2368486"/>
            <a:chExt cx="3325483" cy="2807747"/>
          </a:xfrm>
        </p:grpSpPr>
        <p:pic>
          <p:nvPicPr>
            <p:cNvPr id="3" name="Picture 2" descr="A body of water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5857A7A5-8BE6-0843-BF07-9ED7CCC4C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2279" y="2368486"/>
              <a:ext cx="3325483" cy="24941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EC0BF7-CCEE-344A-8B93-E1AD17D4C861}"/>
                </a:ext>
              </a:extLst>
            </p:cNvPr>
            <p:cNvSpPr txBox="1"/>
            <p:nvPr/>
          </p:nvSpPr>
          <p:spPr>
            <a:xfrm>
              <a:off x="5515159" y="4868456"/>
              <a:ext cx="3059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2"/>
                  </a:solidFill>
                </a:rPr>
                <a:t>Milford Track, NZ – Dec 30</a:t>
              </a:r>
              <a:r>
                <a:rPr lang="en-US" i="1" baseline="30000" dirty="0">
                  <a:solidFill>
                    <a:schemeClr val="bg2"/>
                  </a:solidFill>
                </a:rPr>
                <a:t>th</a:t>
              </a:r>
              <a:r>
                <a:rPr lang="en-US" i="1" dirty="0">
                  <a:solidFill>
                    <a:schemeClr val="bg2"/>
                  </a:solidFill>
                </a:rPr>
                <a:t>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15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ADF39-5B3F-E944-AFA0-F91D338BF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www.papercall.io/gophercon-2020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Relevance</a:t>
            </a:r>
          </a:p>
          <a:p>
            <a:r>
              <a:rPr lang="en-US" i="1" dirty="0"/>
              <a:t>Clarity</a:t>
            </a:r>
            <a:r>
              <a:rPr lang="en-US" dirty="0"/>
              <a:t> </a:t>
            </a:r>
          </a:p>
          <a:p>
            <a:r>
              <a:rPr lang="en-US" i="1" dirty="0"/>
              <a:t>Correctness</a:t>
            </a:r>
          </a:p>
          <a:p>
            <a:r>
              <a:rPr lang="en-US" i="1" dirty="0"/>
              <a:t>Achievability</a:t>
            </a:r>
          </a:p>
          <a:p>
            <a:r>
              <a:rPr lang="en-US" i="1" dirty="0"/>
              <a:t>Impact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CE5B8-7D39-C34C-874F-F6653AAF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0230-BC81-D449-AFD6-C7DF6127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15" y="1563845"/>
            <a:ext cx="6231698" cy="34326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57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ADF39-5B3F-E944-AFA0-F91D338BF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ADD8"/>
                </a:solidFill>
              </a:rPr>
              <a:t>Title</a:t>
            </a:r>
            <a:r>
              <a:rPr lang="en-US" dirty="0"/>
              <a:t> – Talk “Headline” (or “</a:t>
            </a:r>
            <a:r>
              <a:rPr lang="en-US" dirty="0" err="1"/>
              <a:t>Hed</a:t>
            </a:r>
            <a:r>
              <a:rPr lang="en-US" dirty="0"/>
              <a:t>” in journalism jargon)</a:t>
            </a:r>
          </a:p>
          <a:p>
            <a:r>
              <a:rPr lang="en-US" dirty="0">
                <a:solidFill>
                  <a:srgbClr val="00ADD8"/>
                </a:solidFill>
              </a:rPr>
              <a:t>Elevator Pitch</a:t>
            </a:r>
            <a:r>
              <a:rPr lang="en-US" dirty="0"/>
              <a:t> – 300 characters to sell my talk</a:t>
            </a:r>
          </a:p>
          <a:p>
            <a:r>
              <a:rPr lang="en-US" dirty="0">
                <a:solidFill>
                  <a:srgbClr val="00ADD8"/>
                </a:solidFill>
              </a:rPr>
              <a:t>Description</a:t>
            </a:r>
            <a:r>
              <a:rPr lang="en-US" dirty="0"/>
              <a:t> – Seen by reviewers and attendees</a:t>
            </a:r>
          </a:p>
          <a:p>
            <a:r>
              <a:rPr lang="en-US" dirty="0">
                <a:solidFill>
                  <a:srgbClr val="00ADD8"/>
                </a:solidFill>
              </a:rPr>
              <a:t>Notes</a:t>
            </a:r>
            <a:r>
              <a:rPr lang="en-US" dirty="0"/>
              <a:t> – Why me?</a:t>
            </a:r>
          </a:p>
          <a:p>
            <a:r>
              <a:rPr lang="en-US" dirty="0">
                <a:solidFill>
                  <a:srgbClr val="00ADD8"/>
                </a:solidFill>
              </a:rPr>
              <a:t>Detailed Talk Outline</a:t>
            </a:r>
          </a:p>
          <a:p>
            <a:pPr lvl="1"/>
            <a:r>
              <a:rPr lang="en-US" dirty="0"/>
              <a:t>Creative, clear explanation:  why is this unique?</a:t>
            </a:r>
          </a:p>
          <a:p>
            <a:pPr lvl="1"/>
            <a:r>
              <a:rPr lang="en-US" dirty="0"/>
              <a:t>First time speakers encouraged</a:t>
            </a:r>
          </a:p>
          <a:p>
            <a:pPr lvl="1"/>
            <a:r>
              <a:rPr lang="en-US" dirty="0"/>
              <a:t>Priority give to new content</a:t>
            </a:r>
          </a:p>
          <a:p>
            <a:pPr lvl="1"/>
            <a:r>
              <a:rPr lang="en-US" dirty="0"/>
              <a:t>Double-blind selection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CE5B8-7D39-C34C-874F-F6653AAF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Submission Form</a:t>
            </a:r>
          </a:p>
        </p:txBody>
      </p:sp>
    </p:spTree>
    <p:extLst>
      <p:ext uri="{BB962C8B-B14F-4D97-AF65-F5344CB8AC3E}">
        <p14:creationId xmlns:p14="http://schemas.microsoft.com/office/powerpoint/2010/main" val="383552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C4C0B-7144-2F43-B2BC-1A6434A8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take a while…</a:t>
            </a:r>
          </a:p>
        </p:txBody>
      </p:sp>
      <p:pic>
        <p:nvPicPr>
          <p:cNvPr id="2050" name="Picture 2" descr="Timings for Facilities | Tollygunge Club">
            <a:extLst>
              <a:ext uri="{FF2B5EF4-FFF2-40B4-BE49-F238E27FC236}">
                <a16:creationId xmlns:a16="http://schemas.microsoft.com/office/drawing/2014/main" id="{A33110CE-0EFB-8D4E-8B23-9E47DEEF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18" y="833390"/>
            <a:ext cx="6073563" cy="40936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00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7BE3FF-E18B-D245-92B2-F354ABD8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Title and Go From There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D5ED8-D0C6-894F-B1AC-24763FF1FD4D}"/>
              </a:ext>
            </a:extLst>
          </p:cNvPr>
          <p:cNvSpPr txBox="1"/>
          <p:nvPr/>
        </p:nvSpPr>
        <p:spPr>
          <a:xfrm>
            <a:off x="250521" y="1172884"/>
            <a:ext cx="8104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Libre Franklin" pitchFamily="2" charset="77"/>
              </a:rPr>
              <a:t>Reordering 59 million New York Times publishing assets using Go and BadgerDB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837E7-E5E6-884C-94B7-1A43AC313BB5}"/>
              </a:ext>
            </a:extLst>
          </p:cNvPr>
          <p:cNvSpPr txBox="1"/>
          <p:nvPr/>
        </p:nvSpPr>
        <p:spPr>
          <a:xfrm>
            <a:off x="396658" y="2493010"/>
            <a:ext cx="8104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ADD8"/>
                </a:solidFill>
              </a:rPr>
              <a:t>Every version of every New York Times article since 1851 and related assets (e.g. images, tags) is stored in Kafka, but not 100% ordered correctly chronologically or topologically. Learn how we reordered 59 million events in-memory using BadgerDB (with code and lessons learned).</a:t>
            </a:r>
            <a:endParaRPr lang="en-US" sz="2400" i="1" dirty="0">
              <a:solidFill>
                <a:srgbClr val="00ADD8"/>
              </a:solidFill>
              <a:latin typeface="Libre Frankl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12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C6A9A-6C7B-644C-BB96-E8E571961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Wrote over 2000 words total (seven pages)</a:t>
            </a:r>
          </a:p>
          <a:p>
            <a:pPr lvl="1"/>
            <a:r>
              <a:rPr lang="en-US" dirty="0"/>
              <a:t>Description 294 words</a:t>
            </a:r>
          </a:p>
          <a:p>
            <a:pPr lvl="1"/>
            <a:r>
              <a:rPr lang="en-US" dirty="0"/>
              <a:t>Notes 298 words</a:t>
            </a:r>
          </a:p>
          <a:p>
            <a:pPr lvl="1"/>
            <a:r>
              <a:rPr lang="en-US" dirty="0"/>
              <a:t>Outline 152 bullets</a:t>
            </a:r>
          </a:p>
          <a:p>
            <a:r>
              <a:rPr lang="en-US" dirty="0"/>
              <a:t>Took about 7 hours, which is in line with my historical “hour per page” metric when writing documentation</a:t>
            </a:r>
          </a:p>
          <a:p>
            <a:r>
              <a:rPr lang="en-US" dirty="0"/>
              <a:t>Submitted 4:30pm on January 10</a:t>
            </a:r>
            <a:r>
              <a:rPr lang="en-US" baseline="30000" dirty="0"/>
              <a:t>th</a:t>
            </a:r>
            <a:r>
              <a:rPr lang="en-US" dirty="0"/>
              <a:t>, the day of deadline (7.5 hours to spare!)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0A219-64F1-5A44-A6C7-4FD00034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Did Take Time</a:t>
            </a:r>
          </a:p>
        </p:txBody>
      </p:sp>
    </p:spTree>
    <p:extLst>
      <p:ext uri="{BB962C8B-B14F-4D97-AF65-F5344CB8AC3E}">
        <p14:creationId xmlns:p14="http://schemas.microsoft.com/office/powerpoint/2010/main" val="39561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17535</TotalTime>
  <Words>1425</Words>
  <Application>Microsoft Macintosh PowerPoint</Application>
  <PresentationFormat>On-screen Show (16:9)</PresentationFormat>
  <Paragraphs>150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Courier New</vt:lpstr>
      <vt:lpstr>Libre Franklin</vt:lpstr>
      <vt:lpstr>Arial</vt:lpstr>
      <vt:lpstr>Simple Light</vt:lpstr>
      <vt:lpstr>PowerPoint Presentation</vt:lpstr>
      <vt:lpstr>My Background</vt:lpstr>
      <vt:lpstr>My Languages</vt:lpstr>
      <vt:lpstr>To Present or Not to Present?</vt:lpstr>
      <vt:lpstr>Call for Proposal</vt:lpstr>
      <vt:lpstr>Conference Submission Form</vt:lpstr>
      <vt:lpstr>This might take a while…</vt:lpstr>
      <vt:lpstr>Start with the Title and Go From There</vt:lpstr>
      <vt:lpstr>And it Did Take Time</vt:lpstr>
      <vt:lpstr>Now we wait…</vt:lpstr>
      <vt:lpstr>Timeline</vt:lpstr>
      <vt:lpstr>I’ve Got a Month to Write My Presentation</vt:lpstr>
      <vt:lpstr>Time to Get to Work</vt:lpstr>
      <vt:lpstr>Favorite #1</vt:lpstr>
      <vt:lpstr>Assets Refer to Each Other</vt:lpstr>
      <vt:lpstr>Assets Are Published in Topological Order</vt:lpstr>
      <vt:lpstr>Favorite #2</vt:lpstr>
      <vt:lpstr>Inspiration</vt:lpstr>
      <vt:lpstr>Python Code to Create Grid</vt:lpstr>
      <vt:lpstr>Creating Grid</vt:lpstr>
      <vt:lpstr>Favorite #3</vt:lpstr>
      <vt:lpstr>My NYT Open Post Had This Drawing</vt:lpstr>
      <vt:lpstr>Step 1:  Encode Assets and Insert Into Database</vt:lpstr>
      <vt:lpstr>Favorite #4</vt:lpstr>
      <vt:lpstr>Order is Restored</vt:lpstr>
      <vt:lpstr>R Code</vt:lpstr>
      <vt:lpstr>My Recording Studio</vt:lpstr>
      <vt:lpstr>How It Might Look</vt:lpstr>
      <vt:lpstr>Closing Thoughts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Donohoe, Doug</cp:lastModifiedBy>
  <cp:revision>184</cp:revision>
  <dcterms:modified xsi:type="dcterms:W3CDTF">2020-10-28T17:42:37Z</dcterms:modified>
</cp:coreProperties>
</file>